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1"/>
  </p:notesMasterIdLst>
  <p:sldIdLst>
    <p:sldId id="256" r:id="rId2"/>
    <p:sldId id="260" r:id="rId3"/>
    <p:sldId id="319" r:id="rId4"/>
    <p:sldId id="313" r:id="rId5"/>
    <p:sldId id="315" r:id="rId6"/>
    <p:sldId id="262" r:id="rId7"/>
    <p:sldId id="316" r:id="rId8"/>
    <p:sldId id="317" r:id="rId9"/>
    <p:sldId id="314" r:id="rId10"/>
    <p:sldId id="318" r:id="rId11"/>
    <p:sldId id="266" r:id="rId12"/>
    <p:sldId id="320" r:id="rId13"/>
    <p:sldId id="267" r:id="rId14"/>
    <p:sldId id="268" r:id="rId15"/>
    <p:sldId id="269" r:id="rId16"/>
    <p:sldId id="270" r:id="rId17"/>
    <p:sldId id="322" r:id="rId18"/>
    <p:sldId id="321" r:id="rId19"/>
    <p:sldId id="312" r:id="rId2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2"/>
    </p:embeddedFont>
    <p:embeddedFont>
      <p:font typeface="Lexend" panose="020B0604020202020204" charset="0"/>
      <p:regular r:id="rId23"/>
      <p:bold r:id="rId24"/>
    </p:embeddedFont>
    <p:embeddedFont>
      <p:font typeface="Manrope" panose="020B0604020202020204"/>
      <p:regular r:id="rId25"/>
      <p:bold r:id="rId26"/>
    </p:embeddedFont>
    <p:embeddedFont>
      <p:font typeface="Nunito Light" pitchFamily="2" charset="0"/>
      <p:regular r:id="rId27"/>
      <p: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D62BCD-9B4D-4253-9CBD-F4E94DDFDC6F}">
  <a:tblStyle styleId="{FCD62BCD-9B4D-4253-9CBD-F4E94DDFDC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748847F-357B-4C9F-BBD8-25E8F00B555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846" y="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Mendez" userId="511497b3-9f0a-4b7c-89a1-5562517ed495" providerId="ADAL" clId="{46C3D5CE-2F73-4BF3-96AA-47EE5FC00584}"/>
    <pc:docChg chg="modSld">
      <pc:chgData name="Thomas Mendez" userId="511497b3-9f0a-4b7c-89a1-5562517ed495" providerId="ADAL" clId="{46C3D5CE-2F73-4BF3-96AA-47EE5FC00584}" dt="2023-04-27T19:26:30.779" v="2" actId="207"/>
      <pc:docMkLst>
        <pc:docMk/>
      </pc:docMkLst>
      <pc:sldChg chg="modSp mod">
        <pc:chgData name="Thomas Mendez" userId="511497b3-9f0a-4b7c-89a1-5562517ed495" providerId="ADAL" clId="{46C3D5CE-2F73-4BF3-96AA-47EE5FC00584}" dt="2023-04-27T19:26:30.779" v="2" actId="207"/>
        <pc:sldMkLst>
          <pc:docMk/>
          <pc:sldMk cId="0" sldId="256"/>
        </pc:sldMkLst>
        <pc:spChg chg="mod">
          <ac:chgData name="Thomas Mendez" userId="511497b3-9f0a-4b7c-89a1-5562517ed495" providerId="ADAL" clId="{46C3D5CE-2F73-4BF3-96AA-47EE5FC00584}" dt="2023-04-27T19:26:30.779" v="2" actId="207"/>
          <ac:spMkLst>
            <pc:docMk/>
            <pc:sldMk cId="0" sldId="256"/>
            <ac:spMk id="4" creationId="{8EAC85CB-8743-E5B9-EB62-0CEE2CC0D1B5}"/>
          </ac:spMkLst>
        </pc:spChg>
        <pc:spChg chg="mod">
          <ac:chgData name="Thomas Mendez" userId="511497b3-9f0a-4b7c-89a1-5562517ed495" providerId="ADAL" clId="{46C3D5CE-2F73-4BF3-96AA-47EE5FC00584}" dt="2023-04-27T19:26:21.876" v="1" actId="207"/>
          <ac:spMkLst>
            <pc:docMk/>
            <pc:sldMk cId="0" sldId="256"/>
            <ac:spMk id="231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f69a0f3d9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f69a0f3d9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067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f871aaad0c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f871aaad0c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571553b6f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2571553b6f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f871aaad0c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f871aaad0c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71553b6f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g2571553b6f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71553b6f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g2571553b6f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3236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71553b6f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g2571553b6f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9764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3929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9577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230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3451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47543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11761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3673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38587" y="-437212"/>
            <a:ext cx="2917900" cy="255077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220425"/>
            <a:ext cx="4507500" cy="231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535950"/>
            <a:ext cx="4508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 flipH="1">
            <a:off x="5631775" y="0"/>
            <a:ext cx="2799000" cy="46041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225" y="2414400"/>
            <a:ext cx="325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98075" y="1384425"/>
            <a:ext cx="1298100" cy="905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225" y="3286250"/>
            <a:ext cx="32535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 flipH="1">
            <a:off x="4871700" y="0"/>
            <a:ext cx="4272300" cy="51435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09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-638162" y="3018913"/>
            <a:ext cx="2917900" cy="255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135975" y="1132950"/>
            <a:ext cx="4294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4135975" y="188592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>
            <a:spLocks noGrp="1"/>
          </p:cNvSpPr>
          <p:nvPr>
            <p:ph type="pic" idx="2"/>
          </p:nvPr>
        </p:nvSpPr>
        <p:spPr>
          <a:xfrm>
            <a:off x="713225" y="0"/>
            <a:ext cx="2800800" cy="46044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44" name="Google Shape;4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6783376" y="3057175"/>
            <a:ext cx="2605749" cy="227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">
            <a:off x="5434958" y="-644583"/>
            <a:ext cx="4807225" cy="420239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1782400" y="3357425"/>
            <a:ext cx="5579100" cy="1229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86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5701323" y="1655410"/>
            <a:ext cx="4536550" cy="413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-987201" y="-956850"/>
            <a:ext cx="3229124" cy="320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1"/>
          </p:nvPr>
        </p:nvSpPr>
        <p:spPr>
          <a:xfrm>
            <a:off x="720012" y="2127875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subTitle" idx="2"/>
          </p:nvPr>
        </p:nvSpPr>
        <p:spPr>
          <a:xfrm>
            <a:off x="3396150" y="2127875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3"/>
          </p:nvPr>
        </p:nvSpPr>
        <p:spPr>
          <a:xfrm>
            <a:off x="720012" y="3716700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subTitle" idx="4"/>
          </p:nvPr>
        </p:nvSpPr>
        <p:spPr>
          <a:xfrm>
            <a:off x="3396150" y="3716700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ubTitle" idx="5"/>
          </p:nvPr>
        </p:nvSpPr>
        <p:spPr>
          <a:xfrm>
            <a:off x="6072288" y="2127875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subTitle" idx="6"/>
          </p:nvPr>
        </p:nvSpPr>
        <p:spPr>
          <a:xfrm>
            <a:off x="6072288" y="3716700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ubTitle" idx="7"/>
          </p:nvPr>
        </p:nvSpPr>
        <p:spPr>
          <a:xfrm>
            <a:off x="724631" y="1645488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ubTitle" idx="8"/>
          </p:nvPr>
        </p:nvSpPr>
        <p:spPr>
          <a:xfrm>
            <a:off x="3400769" y="1645488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subTitle" idx="9"/>
          </p:nvPr>
        </p:nvSpPr>
        <p:spPr>
          <a:xfrm>
            <a:off x="6076907" y="1645488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ubTitle" idx="13"/>
          </p:nvPr>
        </p:nvSpPr>
        <p:spPr>
          <a:xfrm>
            <a:off x="724631" y="3229225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ubTitle" idx="14"/>
          </p:nvPr>
        </p:nvSpPr>
        <p:spPr>
          <a:xfrm>
            <a:off x="3400769" y="3229225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subTitle" idx="15"/>
          </p:nvPr>
        </p:nvSpPr>
        <p:spPr>
          <a:xfrm>
            <a:off x="6076907" y="3229225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7020751" y="3071300"/>
            <a:ext cx="2605749" cy="227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">
            <a:off x="6902000" y="-63927"/>
            <a:ext cx="2242000" cy="195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836849" y="3932413"/>
            <a:ext cx="3229124" cy="320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9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">
            <a:off x="5434958" y="-644583"/>
            <a:ext cx="4807225" cy="4202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701323" y="1655410"/>
            <a:ext cx="4536550" cy="413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987201" y="-956850"/>
            <a:ext cx="3229124" cy="320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686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6" r:id="rId4"/>
    <p:sldLayoutId id="2147483658" r:id="rId5"/>
    <p:sldLayoutId id="2147483669" r:id="rId6"/>
    <p:sldLayoutId id="2147483676" r:id="rId7"/>
    <p:sldLayoutId id="2147483677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view.genial.ly/64a32aaef641a8001149d3c5/interactive-content--ing-translation-quiz" TargetMode="Externa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2.png"/><Relationship Id="rId9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forms.office.com/r/FNj5uPsmLZ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2176" y="3169075"/>
            <a:ext cx="3094551" cy="28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7909" y="-458307"/>
            <a:ext cx="3390976" cy="33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8"/>
          <p:cNvSpPr txBox="1">
            <a:spLocks noGrp="1"/>
          </p:cNvSpPr>
          <p:nvPr>
            <p:ph type="ctrTitle"/>
          </p:nvPr>
        </p:nvSpPr>
        <p:spPr>
          <a:xfrm>
            <a:off x="641786" y="1785800"/>
            <a:ext cx="7287777" cy="13069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bg2"/>
                </a:solidFill>
              </a:rPr>
              <a:t>Ingles Aplicado </a:t>
            </a:r>
            <a:br>
              <a:rPr lang="en" sz="4400" dirty="0">
                <a:solidFill>
                  <a:schemeClr val="bg2"/>
                </a:solidFill>
              </a:rPr>
            </a:br>
            <a:r>
              <a:rPr lang="en" sz="4400" dirty="0">
                <a:solidFill>
                  <a:schemeClr val="bg2"/>
                </a:solidFill>
              </a:rPr>
              <a:t>a las </a:t>
            </a:r>
            <a:r>
              <a:rPr lang="en" sz="4400" dirty="0">
                <a:solidFill>
                  <a:schemeClr val="tx1"/>
                </a:solidFill>
              </a:rPr>
              <a:t>TIC´s</a:t>
            </a:r>
            <a:endParaRPr sz="4400" dirty="0">
              <a:solidFill>
                <a:schemeClr val="tx1"/>
              </a:solidFill>
            </a:endParaRPr>
          </a:p>
        </p:txBody>
      </p:sp>
      <p:pic>
        <p:nvPicPr>
          <p:cNvPr id="233" name="Google Shape;233;p3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l="6124" r="59679"/>
          <a:stretch/>
        </p:blipFill>
        <p:spPr>
          <a:xfrm flipH="1">
            <a:off x="5631775" y="0"/>
            <a:ext cx="2799000" cy="4604100"/>
          </a:xfrm>
          <a:prstGeom prst="round1Rect">
            <a:avLst>
              <a:gd name="adj" fmla="val 50000"/>
            </a:avLst>
          </a:prstGeom>
        </p:spPr>
      </p:pic>
      <p:sp>
        <p:nvSpPr>
          <p:cNvPr id="4" name="Google Shape;231;p38">
            <a:extLst>
              <a:ext uri="{FF2B5EF4-FFF2-40B4-BE49-F238E27FC236}">
                <a16:creationId xmlns:a16="http://schemas.microsoft.com/office/drawing/2014/main" id="{8EAC85CB-8743-E5B9-EB62-0CEE2CC0D1B5}"/>
              </a:ext>
            </a:extLst>
          </p:cNvPr>
          <p:cNvSpPr txBox="1">
            <a:spLocks/>
          </p:cNvSpPr>
          <p:nvPr/>
        </p:nvSpPr>
        <p:spPr>
          <a:xfrm>
            <a:off x="641785" y="3393281"/>
            <a:ext cx="4358477" cy="511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Lexend"/>
              <a:buNone/>
              <a:defRPr sz="5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AR" sz="2800" dirty="0">
                <a:solidFill>
                  <a:schemeClr val="tx1"/>
                </a:solidFill>
              </a:rPr>
              <a:t>MODULE 1 – LESSON 7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9FF39D7-1C38-7586-0424-D293988FA3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975" y="3987666"/>
            <a:ext cx="2016743" cy="46553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8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1122746" y="333750"/>
            <a:ext cx="3163128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-ING FORMS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F110D1E-F4D0-5EC0-C117-D079D2FF3D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84" t="2489" r="1778" b="2489"/>
          <a:stretch/>
        </p:blipFill>
        <p:spPr>
          <a:xfrm>
            <a:off x="1122746" y="1216850"/>
            <a:ext cx="6415162" cy="35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320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8"/>
          <p:cNvSpPr txBox="1">
            <a:spLocks noGrp="1"/>
          </p:cNvSpPr>
          <p:nvPr>
            <p:ph type="title"/>
          </p:nvPr>
        </p:nvSpPr>
        <p:spPr>
          <a:xfrm>
            <a:off x="720000" y="445024"/>
            <a:ext cx="7916000" cy="926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tx1"/>
                </a:solidFill>
              </a:rPr>
              <a:t>LET’S PLAY</a:t>
            </a:r>
            <a:endParaRPr sz="6000" dirty="0">
              <a:solidFill>
                <a:schemeClr val="tx1"/>
              </a:solidFill>
            </a:endParaRPr>
          </a:p>
        </p:txBody>
      </p:sp>
      <p:pic>
        <p:nvPicPr>
          <p:cNvPr id="356" name="Google Shape;35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666861" y="-1536650"/>
            <a:ext cx="3551750" cy="352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897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CuadroTexto 26">
            <a:extLst>
              <a:ext uri="{FF2B5EF4-FFF2-40B4-BE49-F238E27FC236}">
                <a16:creationId xmlns:a16="http://schemas.microsoft.com/office/drawing/2014/main" id="{19E9BC4C-225A-B753-D2BE-35DDD32C77B6}"/>
              </a:ext>
            </a:extLst>
          </p:cNvPr>
          <p:cNvSpPr txBox="1"/>
          <p:nvPr/>
        </p:nvSpPr>
        <p:spPr>
          <a:xfrm>
            <a:off x="1444625" y="2571750"/>
            <a:ext cx="6254750" cy="76944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sz="4400" b="1" dirty="0">
                <a:latin typeface="Manrope" panose="020B0604020202020204"/>
                <a:hlinkClick r:id="rId5"/>
              </a:rPr>
              <a:t>U</a:t>
            </a:r>
            <a:r>
              <a:rPr lang="es-AR" sz="4400" b="1" dirty="0">
                <a:latin typeface="Manrope" panose="020B0604020202020204"/>
                <a:hlinkClick r:id="rId5"/>
              </a:rPr>
              <a:t>P &amp; UP - COLDPLAY</a:t>
            </a:r>
            <a:endParaRPr lang="es-AR" sz="4400" b="1" dirty="0">
              <a:latin typeface="Manrope" panose="020B0604020202020204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 txBox="1">
            <a:spLocks noGrp="1"/>
          </p:cNvSpPr>
          <p:nvPr>
            <p:ph type="title"/>
          </p:nvPr>
        </p:nvSpPr>
        <p:spPr>
          <a:xfrm>
            <a:off x="641650" y="428200"/>
            <a:ext cx="8169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ES" sz="4000" dirty="0"/>
              <a:t>ORACIONES IMPERSONALES</a:t>
            </a:r>
            <a:endParaRPr sz="1900" b="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endParaRPr dirty="0"/>
          </a:p>
        </p:txBody>
      </p:sp>
      <p:sp>
        <p:nvSpPr>
          <p:cNvPr id="173" name="Google Shape;173;p11"/>
          <p:cNvSpPr txBox="1">
            <a:spLocks noGrp="1"/>
          </p:cNvSpPr>
          <p:nvPr>
            <p:ph type="subTitle" idx="6"/>
          </p:nvPr>
        </p:nvSpPr>
        <p:spPr>
          <a:xfrm>
            <a:off x="221450" y="3111300"/>
            <a:ext cx="4370400" cy="8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600" b="1"/>
              <a:t>CUANDO ES IMPERSONAL, NO LO TRADUCIREMOS</a:t>
            </a:r>
            <a:endParaRPr sz="1600" b="1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b="1" i="1"/>
              <a:t>IT </a:t>
            </a:r>
            <a:r>
              <a:rPr lang="es-ES" i="1"/>
              <a:t>IS WORTHWHILE NOTING THAT THE TERM  IT IS…</a:t>
            </a:r>
            <a:endParaRPr i="1"/>
          </a:p>
        </p:txBody>
      </p:sp>
      <p:sp>
        <p:nvSpPr>
          <p:cNvPr id="174" name="Google Shape;174;p11"/>
          <p:cNvSpPr txBox="1">
            <a:spLocks noGrp="1"/>
          </p:cNvSpPr>
          <p:nvPr>
            <p:ph type="subTitle" idx="13"/>
          </p:nvPr>
        </p:nvSpPr>
        <p:spPr>
          <a:xfrm>
            <a:off x="781050" y="1296200"/>
            <a:ext cx="7581900" cy="9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ES" b="0">
                <a:solidFill>
                  <a:schemeClr val="lt2"/>
                </a:solidFill>
              </a:rPr>
              <a:t>ESTAS ORACIONES </a:t>
            </a:r>
            <a:r>
              <a:rPr lang="es-ES">
                <a:solidFill>
                  <a:schemeClr val="lt2"/>
                </a:solidFill>
              </a:rPr>
              <a:t>NO TIENEN UNA FRASE NOMINAL QUE ACTÚE COMO SUJETO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75" name="Google Shape;175;p11"/>
          <p:cNvSpPr txBox="1">
            <a:spLocks noGrp="1"/>
          </p:cNvSpPr>
          <p:nvPr>
            <p:ph type="subTitle" idx="15"/>
          </p:nvPr>
        </p:nvSpPr>
        <p:spPr>
          <a:xfrm>
            <a:off x="5812657" y="2457150"/>
            <a:ext cx="23427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ES"/>
              <a:t>THERE</a:t>
            </a:r>
            <a:endParaRPr/>
          </a:p>
        </p:txBody>
      </p:sp>
      <p:pic>
        <p:nvPicPr>
          <p:cNvPr id="176" name="Google Shape;17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897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1"/>
          <p:cNvSpPr txBox="1">
            <a:spLocks noGrp="1"/>
          </p:cNvSpPr>
          <p:nvPr>
            <p:ph type="subTitle" idx="15"/>
          </p:nvPr>
        </p:nvSpPr>
        <p:spPr>
          <a:xfrm>
            <a:off x="1203482" y="2457150"/>
            <a:ext cx="23427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ES"/>
              <a:t>IT</a:t>
            </a:r>
            <a:endParaRPr/>
          </a:p>
        </p:txBody>
      </p:sp>
      <p:sp>
        <p:nvSpPr>
          <p:cNvPr id="178" name="Google Shape;178;p11"/>
          <p:cNvSpPr txBox="1">
            <a:spLocks noGrp="1"/>
          </p:cNvSpPr>
          <p:nvPr>
            <p:ph type="subTitle" idx="6"/>
          </p:nvPr>
        </p:nvSpPr>
        <p:spPr>
          <a:xfrm>
            <a:off x="4811375" y="3111300"/>
            <a:ext cx="4555200" cy="12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600" b="1"/>
              <a:t>THERE + BE = HABER. EL TIEMPO SE MODIFICARÁ DE ACUERDO A “TO BE”</a:t>
            </a:r>
            <a:endParaRPr sz="1600" b="1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b="1" i="1"/>
              <a:t>THERE ARE </a:t>
            </a:r>
            <a:r>
              <a:rPr lang="es-ES" i="1"/>
              <a:t>SEVERAL NEW SYSTEMS TO TRY.</a:t>
            </a:r>
            <a:endParaRPr i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571553b6fe_0_3"/>
          <p:cNvSpPr txBox="1">
            <a:spLocks noGrp="1"/>
          </p:cNvSpPr>
          <p:nvPr>
            <p:ph type="title"/>
          </p:nvPr>
        </p:nvSpPr>
        <p:spPr>
          <a:xfrm>
            <a:off x="227497" y="278100"/>
            <a:ext cx="912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ES" sz="3900" dirty="0"/>
              <a:t>ESTRUCTURAS CONDICIONALES</a:t>
            </a:r>
            <a:endParaRPr sz="3900" b="0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endParaRPr dirty="0"/>
          </a:p>
        </p:txBody>
      </p:sp>
      <p:sp>
        <p:nvSpPr>
          <p:cNvPr id="184" name="Google Shape;184;g2571553b6fe_0_3"/>
          <p:cNvSpPr txBox="1">
            <a:spLocks noGrp="1"/>
          </p:cNvSpPr>
          <p:nvPr>
            <p:ph type="subTitle" idx="6"/>
          </p:nvPr>
        </p:nvSpPr>
        <p:spPr>
          <a:xfrm>
            <a:off x="721813" y="2249025"/>
            <a:ext cx="3261600" cy="8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800" b="1" dirty="0"/>
              <a:t>PRESENTE + PRESENTE</a:t>
            </a:r>
            <a:endParaRPr sz="1800" b="1"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600" b="1" i="1" dirty="0"/>
              <a:t>IF I HEAT ICE, IT MELTS</a:t>
            </a:r>
            <a:endParaRPr sz="1600" b="1" i="1" dirty="0"/>
          </a:p>
        </p:txBody>
      </p:sp>
      <p:sp>
        <p:nvSpPr>
          <p:cNvPr id="185" name="Google Shape;185;g2571553b6fe_0_3"/>
          <p:cNvSpPr txBox="1">
            <a:spLocks noGrp="1"/>
          </p:cNvSpPr>
          <p:nvPr>
            <p:ph type="subTitle" idx="13"/>
          </p:nvPr>
        </p:nvSpPr>
        <p:spPr>
          <a:xfrm>
            <a:off x="-295650" y="1089125"/>
            <a:ext cx="97353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ES" sz="2000" b="0" dirty="0">
                <a:solidFill>
                  <a:schemeClr val="lt2"/>
                </a:solidFill>
              </a:rPr>
              <a:t>CONTIENEN LA PALABRA </a:t>
            </a:r>
            <a:r>
              <a:rPr lang="es-ES" sz="2000" i="1" dirty="0">
                <a:solidFill>
                  <a:schemeClr val="lt2"/>
                </a:solidFill>
              </a:rPr>
              <a:t>“IF” </a:t>
            </a:r>
            <a:r>
              <a:rPr lang="es-ES" sz="2000" b="0" dirty="0">
                <a:solidFill>
                  <a:schemeClr val="lt2"/>
                </a:solidFill>
              </a:rPr>
              <a:t>QUE TRADUCIREMOS COMO </a:t>
            </a:r>
            <a:r>
              <a:rPr lang="es-ES" sz="2000" dirty="0">
                <a:solidFill>
                  <a:schemeClr val="lt2"/>
                </a:solidFill>
              </a:rPr>
              <a:t>“SÍ”</a:t>
            </a:r>
            <a:endParaRPr sz="2000" dirty="0">
              <a:solidFill>
                <a:schemeClr val="lt2"/>
              </a:solidFill>
            </a:endParaRPr>
          </a:p>
        </p:txBody>
      </p:sp>
      <p:pic>
        <p:nvPicPr>
          <p:cNvPr id="186" name="Google Shape;186;g2571553b6fe_0_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897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2571553b6fe_0_3"/>
          <p:cNvSpPr txBox="1">
            <a:spLocks noGrp="1"/>
          </p:cNvSpPr>
          <p:nvPr>
            <p:ph type="subTitle" idx="15"/>
          </p:nvPr>
        </p:nvSpPr>
        <p:spPr>
          <a:xfrm>
            <a:off x="1168025" y="1760350"/>
            <a:ext cx="23427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ES" sz="2000" dirty="0"/>
              <a:t>CASO 0</a:t>
            </a:r>
            <a:endParaRPr sz="2000" dirty="0"/>
          </a:p>
        </p:txBody>
      </p:sp>
      <p:sp>
        <p:nvSpPr>
          <p:cNvPr id="188" name="Google Shape;188;g2571553b6fe_0_3"/>
          <p:cNvSpPr txBox="1">
            <a:spLocks noGrp="1"/>
          </p:cNvSpPr>
          <p:nvPr>
            <p:ph type="subTitle" idx="15"/>
          </p:nvPr>
        </p:nvSpPr>
        <p:spPr>
          <a:xfrm>
            <a:off x="5624600" y="3245875"/>
            <a:ext cx="23427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ES" sz="2000" dirty="0"/>
              <a:t>CASO 3</a:t>
            </a:r>
            <a:endParaRPr sz="2000" dirty="0"/>
          </a:p>
        </p:txBody>
      </p:sp>
      <p:sp>
        <p:nvSpPr>
          <p:cNvPr id="189" name="Google Shape;189;g2571553b6fe_0_3"/>
          <p:cNvSpPr txBox="1">
            <a:spLocks noGrp="1"/>
          </p:cNvSpPr>
          <p:nvPr>
            <p:ph type="subTitle" idx="15"/>
          </p:nvPr>
        </p:nvSpPr>
        <p:spPr>
          <a:xfrm>
            <a:off x="6174742" y="1804300"/>
            <a:ext cx="1242415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ES" sz="2000" dirty="0"/>
              <a:t>CASO 1</a:t>
            </a:r>
            <a:endParaRPr sz="2000" dirty="0"/>
          </a:p>
        </p:txBody>
      </p:sp>
      <p:sp>
        <p:nvSpPr>
          <p:cNvPr id="190" name="Google Shape;190;g2571553b6fe_0_3"/>
          <p:cNvSpPr txBox="1">
            <a:spLocks noGrp="1"/>
          </p:cNvSpPr>
          <p:nvPr>
            <p:ph type="subTitle" idx="15"/>
          </p:nvPr>
        </p:nvSpPr>
        <p:spPr>
          <a:xfrm>
            <a:off x="1168023" y="3234850"/>
            <a:ext cx="23427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ES" sz="2000" dirty="0"/>
              <a:t>CASO 2</a:t>
            </a:r>
            <a:endParaRPr sz="2000" dirty="0"/>
          </a:p>
        </p:txBody>
      </p:sp>
      <p:sp>
        <p:nvSpPr>
          <p:cNvPr id="191" name="Google Shape;191;g2571553b6fe_0_3"/>
          <p:cNvSpPr txBox="1">
            <a:spLocks noGrp="1"/>
          </p:cNvSpPr>
          <p:nvPr>
            <p:ph type="subTitle" idx="6"/>
          </p:nvPr>
        </p:nvSpPr>
        <p:spPr>
          <a:xfrm>
            <a:off x="4846100" y="3775725"/>
            <a:ext cx="3899700" cy="8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800" b="1" dirty="0"/>
              <a:t>PARTICIPIO + WOULD HAVE</a:t>
            </a:r>
            <a:endParaRPr sz="1800" b="1"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600" b="1" i="1" dirty="0"/>
              <a:t>IF I HAD GONE TO THE PARTY, I WOULD HAVE SEEN HER</a:t>
            </a:r>
            <a:endParaRPr sz="1600" b="1" i="1" dirty="0"/>
          </a:p>
        </p:txBody>
      </p:sp>
      <p:sp>
        <p:nvSpPr>
          <p:cNvPr id="192" name="Google Shape;192;g2571553b6fe_0_3"/>
          <p:cNvSpPr txBox="1">
            <a:spLocks noGrp="1"/>
          </p:cNvSpPr>
          <p:nvPr>
            <p:ph type="subTitle" idx="6"/>
          </p:nvPr>
        </p:nvSpPr>
        <p:spPr>
          <a:xfrm>
            <a:off x="523323" y="3775725"/>
            <a:ext cx="3632100" cy="8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800" b="1" dirty="0"/>
              <a:t>PASADO + WOULD</a:t>
            </a:r>
            <a:endParaRPr sz="1800" b="1"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600" b="1" i="1" dirty="0"/>
              <a:t>IF I WORKED, I WOULD HAVE MONEY</a:t>
            </a:r>
            <a:endParaRPr sz="1600" b="1" i="1" dirty="0"/>
          </a:p>
        </p:txBody>
      </p:sp>
      <p:sp>
        <p:nvSpPr>
          <p:cNvPr id="193" name="Google Shape;193;g2571553b6fe_0_3"/>
          <p:cNvSpPr txBox="1">
            <a:spLocks noGrp="1"/>
          </p:cNvSpPr>
          <p:nvPr>
            <p:ph type="subTitle" idx="6"/>
          </p:nvPr>
        </p:nvSpPr>
        <p:spPr>
          <a:xfrm>
            <a:off x="4792447" y="2235825"/>
            <a:ext cx="3899699" cy="84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800" b="1" dirty="0"/>
              <a:t>PRESENTE + FUTURO</a:t>
            </a:r>
            <a:endParaRPr sz="1800" b="1"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600" b="1" i="1" dirty="0"/>
              <a:t>IF I WORK HARD, I’LL EARN  MUCH MONEY.</a:t>
            </a:r>
            <a:endParaRPr sz="1600" b="1" i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 flipH="1">
            <a:off x="6760317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2"/>
          <p:cNvSpPr txBox="1">
            <a:spLocks noGrp="1"/>
          </p:cNvSpPr>
          <p:nvPr>
            <p:ph type="title"/>
          </p:nvPr>
        </p:nvSpPr>
        <p:spPr>
          <a:xfrm>
            <a:off x="1533800" y="570850"/>
            <a:ext cx="62181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ES" sz="4000"/>
              <a:t>APPS DE TRADUCCIÓN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00" name="Google Shape;200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5625" y="1469938"/>
            <a:ext cx="1549425" cy="154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61000" y="1838013"/>
            <a:ext cx="1549425" cy="813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66375" y="1644236"/>
            <a:ext cx="1200850" cy="1200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2"/>
          <p:cNvSpPr txBox="1"/>
          <p:nvPr/>
        </p:nvSpPr>
        <p:spPr>
          <a:xfrm>
            <a:off x="7213925" y="2371650"/>
            <a:ext cx="147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latin typeface="Manrope"/>
                <a:ea typeface="Manrope"/>
                <a:cs typeface="Manrope"/>
                <a:sym typeface="Manrope"/>
              </a:rPr>
              <a:t>TripLingo</a:t>
            </a:r>
            <a:endParaRPr b="1"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205" name="Google Shape;205;p1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84512" y="3133762"/>
            <a:ext cx="891651" cy="8916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2"/>
          <p:cNvSpPr txBox="1"/>
          <p:nvPr/>
        </p:nvSpPr>
        <p:spPr>
          <a:xfrm>
            <a:off x="1096538" y="4139800"/>
            <a:ext cx="206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latin typeface="Manrope"/>
                <a:ea typeface="Manrope"/>
                <a:cs typeface="Manrope"/>
                <a:sym typeface="Manrope"/>
              </a:rPr>
              <a:t>Microsoft Translator</a:t>
            </a:r>
            <a:endParaRPr b="1"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207" name="Google Shape;207;p1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06802" y="3133750"/>
            <a:ext cx="1930406" cy="94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166371" y="3108299"/>
            <a:ext cx="1549425" cy="942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1"/>
          <p:cNvSpPr txBox="1">
            <a:spLocks noGrp="1"/>
          </p:cNvSpPr>
          <p:nvPr>
            <p:ph type="title"/>
          </p:nvPr>
        </p:nvSpPr>
        <p:spPr>
          <a:xfrm>
            <a:off x="1782450" y="3350281"/>
            <a:ext cx="5579100" cy="122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Let´s Practice</a:t>
            </a:r>
            <a:endParaRPr sz="4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571553b6fe_0_30"/>
          <p:cNvSpPr txBox="1">
            <a:spLocks noGrp="1"/>
          </p:cNvSpPr>
          <p:nvPr>
            <p:ph type="title"/>
          </p:nvPr>
        </p:nvSpPr>
        <p:spPr>
          <a:xfrm>
            <a:off x="166500" y="0"/>
            <a:ext cx="8811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ES" sz="3000" dirty="0">
                <a:solidFill>
                  <a:srgbClr val="4CAD15"/>
                </a:solidFill>
              </a:rPr>
              <a:t>TRANSLATE AND FIND MISTAKES</a:t>
            </a:r>
            <a:endParaRPr sz="3000" b="0" dirty="0">
              <a:solidFill>
                <a:srgbClr val="4CAD1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endParaRPr dirty="0"/>
          </a:p>
        </p:txBody>
      </p:sp>
      <p:sp>
        <p:nvSpPr>
          <p:cNvPr id="219" name="Google Shape;219;g2571553b6fe_0_30"/>
          <p:cNvSpPr txBox="1"/>
          <p:nvPr/>
        </p:nvSpPr>
        <p:spPr>
          <a:xfrm>
            <a:off x="166500" y="717411"/>
            <a:ext cx="8538900" cy="1785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Evolving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A New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Model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(SDLC Model-2010)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For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Software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Development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Life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Cycle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(SDLC)</a:t>
            </a: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Structured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project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management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techniques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(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such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as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an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SDLC)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enhance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management’s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control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over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projects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by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dividing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complex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tasks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into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manageable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sections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. A software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life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cycle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model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is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either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a descriptive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or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prescriptive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characterization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of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how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software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is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or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should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be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developed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. 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4ECC7BE-287F-4770-74FA-F921B6692310}"/>
              </a:ext>
            </a:extLst>
          </p:cNvPr>
          <p:cNvSpPr/>
          <p:nvPr/>
        </p:nvSpPr>
        <p:spPr>
          <a:xfrm>
            <a:off x="197277" y="2751474"/>
            <a:ext cx="8508123" cy="2076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1400" b="0" i="0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Desarrollando</a:t>
            </a: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un nuevo modelo (SDLC Model-2010) para el ciclo de vida de desarrollo de software (SDLC)</a:t>
            </a: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Las técnicas de gestión de proyectos estructuradas (como un SDLC) mejoran el control de la gestión de los proyectos </a:t>
            </a:r>
            <a:r>
              <a:rPr kumimoji="0" lang="es-ES" sz="1400" b="0" i="0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al dividir </a:t>
            </a: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tareas complejas en secciones manejables. Un modelo de ciclo de vida de software es una caracterización descriptiva o prescriptiva de cómo es o </a:t>
            </a:r>
            <a:r>
              <a:rPr kumimoji="0" lang="es-ES" sz="1400" b="0" i="0" u="sng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el software debe ser desarrollado</a:t>
            </a: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.</a:t>
            </a: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571553b6fe_0_30"/>
          <p:cNvSpPr txBox="1">
            <a:spLocks noGrp="1"/>
          </p:cNvSpPr>
          <p:nvPr>
            <p:ph type="title"/>
          </p:nvPr>
        </p:nvSpPr>
        <p:spPr>
          <a:xfrm>
            <a:off x="166500" y="0"/>
            <a:ext cx="8811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ES" sz="3000" dirty="0">
                <a:solidFill>
                  <a:srgbClr val="4CAD15"/>
                </a:solidFill>
              </a:rPr>
              <a:t>TRANSLATE AND FIND MISTAKES</a:t>
            </a:r>
            <a:endParaRPr sz="3000" b="0" dirty="0">
              <a:solidFill>
                <a:srgbClr val="4CAD1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endParaRPr dirty="0"/>
          </a:p>
        </p:txBody>
      </p:sp>
      <p:sp>
        <p:nvSpPr>
          <p:cNvPr id="219" name="Google Shape;219;g2571553b6fe_0_30"/>
          <p:cNvSpPr txBox="1"/>
          <p:nvPr/>
        </p:nvSpPr>
        <p:spPr>
          <a:xfrm>
            <a:off x="166500" y="717411"/>
            <a:ext cx="8538900" cy="2431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But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none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of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SDLC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models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discuss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key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issues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like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Change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management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,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Incident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management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and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Release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management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processes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within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SDLC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process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,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but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it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is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addressed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in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overall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project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management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. In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proposed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hypothetical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model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,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concept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of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user-developer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interaction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in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conventional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SDLC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model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has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been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converted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into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a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three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dimensional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model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while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comprising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user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,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owner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and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developer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. </a:t>
            </a: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s-ES" dirty="0">
              <a:latin typeface="+mn-lt"/>
              <a:ea typeface="Manrope"/>
              <a:cs typeface="Manrope"/>
              <a:sym typeface="Manrope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2D5A2FD5-D189-F14A-56E1-EA748248C1E2}"/>
              </a:ext>
            </a:extLst>
          </p:cNvPr>
          <p:cNvSpPr/>
          <p:nvPr/>
        </p:nvSpPr>
        <p:spPr>
          <a:xfrm>
            <a:off x="166500" y="2777924"/>
            <a:ext cx="8635913" cy="18703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Sin embargo, ninguno de los modelos de SDLC aborda cuestiones clave como la gestión de cambios, la gestión de incidentes y los procesos de gestión de versiones dentro del proceso de SDLC, pero </a:t>
            </a:r>
            <a:r>
              <a:rPr lang="es-ES" u="sng" dirty="0">
                <a:solidFill>
                  <a:schemeClr val="bg1">
                    <a:lumMod val="10000"/>
                  </a:schemeClr>
                </a:solidFill>
              </a:rPr>
              <a:t>esto es abordada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 en la gestión general del proyecto. En el modelo hipotético propuesto, el concepto de interacción usuario-desarrollador del modelo SDLC convencional </a:t>
            </a:r>
            <a:r>
              <a:rPr lang="es-ES" u="sng" dirty="0">
                <a:solidFill>
                  <a:schemeClr val="bg1">
                    <a:lumMod val="10000"/>
                  </a:schemeClr>
                </a:solidFill>
              </a:rPr>
              <a:t>ha sido convertido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 en un modelo tridimensional </a:t>
            </a:r>
            <a:r>
              <a:rPr lang="es-ES" u="sng" dirty="0">
                <a:solidFill>
                  <a:schemeClr val="bg1">
                    <a:lumMod val="10000"/>
                  </a:schemeClr>
                </a:solidFill>
              </a:rPr>
              <a:t>mientras incluye 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al usuario, propietario y desarrollador.</a:t>
            </a:r>
          </a:p>
        </p:txBody>
      </p:sp>
    </p:spTree>
    <p:extLst>
      <p:ext uri="{BB962C8B-B14F-4D97-AF65-F5344CB8AC3E}">
        <p14:creationId xmlns:p14="http://schemas.microsoft.com/office/powerpoint/2010/main" val="38958492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571553b6fe_0_30"/>
          <p:cNvSpPr txBox="1">
            <a:spLocks noGrp="1"/>
          </p:cNvSpPr>
          <p:nvPr>
            <p:ph type="title"/>
          </p:nvPr>
        </p:nvSpPr>
        <p:spPr>
          <a:xfrm>
            <a:off x="166500" y="0"/>
            <a:ext cx="8811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ES" sz="3000" dirty="0">
                <a:solidFill>
                  <a:srgbClr val="4CAD15"/>
                </a:solidFill>
              </a:rPr>
              <a:t>TRANSLATE AND FIND MISTAKES</a:t>
            </a:r>
            <a:endParaRPr sz="3000" b="0" dirty="0">
              <a:solidFill>
                <a:srgbClr val="4CAD1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endParaRPr dirty="0"/>
          </a:p>
        </p:txBody>
      </p:sp>
      <p:sp>
        <p:nvSpPr>
          <p:cNvPr id="219" name="Google Shape;219;g2571553b6fe_0_30"/>
          <p:cNvSpPr txBox="1"/>
          <p:nvPr/>
        </p:nvSpPr>
        <p:spPr>
          <a:xfrm>
            <a:off x="166500" y="717411"/>
            <a:ext cx="8538900" cy="2754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―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one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size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fits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all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approach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to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applying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SDLC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methodologies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is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no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longer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appropriate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.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We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have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made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an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attempt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to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address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above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mentioned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defects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by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using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a new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hypothetical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model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for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SDLC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described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elsewhere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.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drawback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of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addressing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these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management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processes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under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overall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project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management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is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missing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key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technical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issues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pertaining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to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software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development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process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,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that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is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,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these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issues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are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talked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b="1" dirty="0" err="1">
                <a:latin typeface="+mn-lt"/>
                <a:ea typeface="Manrope"/>
                <a:cs typeface="Manrope"/>
                <a:sym typeface="Manrope"/>
              </a:rPr>
              <a:t>about</a:t>
            </a:r>
            <a:r>
              <a:rPr lang="es-ES" b="1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in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project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management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at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surface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level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but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not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at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the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ground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 </a:t>
            </a:r>
            <a:r>
              <a:rPr lang="es-ES" dirty="0" err="1">
                <a:latin typeface="+mn-lt"/>
                <a:ea typeface="Manrope"/>
                <a:cs typeface="Manrope"/>
                <a:sym typeface="Manrope"/>
              </a:rPr>
              <a:t>level</a:t>
            </a:r>
            <a:r>
              <a:rPr lang="es-ES" dirty="0">
                <a:latin typeface="+mn-lt"/>
                <a:ea typeface="Manrope"/>
                <a:cs typeface="Manrope"/>
                <a:sym typeface="Manrope"/>
              </a:rPr>
              <a:t>.</a:t>
            </a: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s-ES" dirty="0">
              <a:latin typeface="+mn-lt"/>
              <a:ea typeface="Manrope"/>
              <a:cs typeface="Manrope"/>
              <a:sym typeface="Manrope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3628DF6-9654-AB22-76BE-9436716C1C33}"/>
              </a:ext>
            </a:extLst>
          </p:cNvPr>
          <p:cNvSpPr/>
          <p:nvPr/>
        </p:nvSpPr>
        <p:spPr>
          <a:xfrm>
            <a:off x="317938" y="2948244"/>
            <a:ext cx="8508123" cy="2076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El enfoque de “talla única para todos” para aplicar metodologías SDLC ya no es adecuado. Hemos intentado abordar los defectos mencionados anteriormente </a:t>
            </a:r>
            <a:r>
              <a:rPr lang="es-ES" u="sng" dirty="0">
                <a:solidFill>
                  <a:schemeClr val="bg1">
                    <a:lumMod val="10000"/>
                  </a:schemeClr>
                </a:solidFill>
              </a:rPr>
              <a:t>mediante el uso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 de un nuevo modelo hipotético para SDLC descrito en otra parte. El inconveniente </a:t>
            </a:r>
            <a:r>
              <a:rPr lang="es-ES" u="sng" dirty="0">
                <a:solidFill>
                  <a:schemeClr val="bg1">
                    <a:lumMod val="10000"/>
                  </a:schemeClr>
                </a:solidFill>
              </a:rPr>
              <a:t>de abordar 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estos procesos de gestión bajo la dirección general del proyecto </a:t>
            </a:r>
            <a:r>
              <a:rPr lang="es-ES" u="sng" dirty="0">
                <a:solidFill>
                  <a:schemeClr val="bg1">
                    <a:lumMod val="10000"/>
                  </a:schemeClr>
                </a:solidFill>
              </a:rPr>
              <a:t>es que faltan 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cuestiones técnicas clave relacionadas con el proceso de desarrollo de software, es decir, estas cuestiones </a:t>
            </a:r>
            <a:r>
              <a:rPr lang="es-ES" u="sng" dirty="0">
                <a:solidFill>
                  <a:schemeClr val="bg1">
                    <a:lumMod val="10000"/>
                  </a:schemeClr>
                </a:solidFill>
              </a:rPr>
              <a:t>son abordadas</a:t>
            </a:r>
            <a:r>
              <a:rPr lang="es-ES" dirty="0">
                <a:solidFill>
                  <a:schemeClr val="bg1">
                    <a:lumMod val="10000"/>
                  </a:schemeClr>
                </a:solidFill>
              </a:rPr>
              <a:t> en la gestión del proyecto a nivel superficial pero no a nivel básico.</a:t>
            </a:r>
          </a:p>
        </p:txBody>
      </p:sp>
    </p:spTree>
    <p:extLst>
      <p:ext uri="{BB962C8B-B14F-4D97-AF65-F5344CB8AC3E}">
        <p14:creationId xmlns:p14="http://schemas.microsoft.com/office/powerpoint/2010/main" val="3768927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7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526816" y="355940"/>
            <a:ext cx="6703679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BEFORE WE FINISH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94" name="Google Shape;294;p44"/>
          <p:cNvSpPr txBox="1">
            <a:spLocks noGrp="1"/>
          </p:cNvSpPr>
          <p:nvPr>
            <p:ph type="subTitle" idx="1"/>
          </p:nvPr>
        </p:nvSpPr>
        <p:spPr>
          <a:xfrm>
            <a:off x="806988" y="1422600"/>
            <a:ext cx="7387888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MX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MX" dirty="0"/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6677" y="437606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A7E45F49-8057-3A25-4AAA-3206F3D06358}"/>
              </a:ext>
            </a:extLst>
          </p:cNvPr>
          <p:cNvSpPr txBox="1"/>
          <p:nvPr/>
        </p:nvSpPr>
        <p:spPr>
          <a:xfrm>
            <a:off x="571001" y="1190060"/>
            <a:ext cx="7859861" cy="3101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s-MX" sz="2000" b="1" dirty="0">
                <a:solidFill>
                  <a:schemeClr val="bg2"/>
                </a:solidFill>
                <a:latin typeface="Manrope" panose="020B0604020202020204" charset="0"/>
              </a:rPr>
              <a:t>HABLEMOS DELTRABAJO PRACTICO DE CERTIFICACIÓN DEL NIVEL 1: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1600" i="1" dirty="0">
                <a:solidFill>
                  <a:schemeClr val="bg2"/>
                </a:solidFill>
                <a:latin typeface="Manrope" panose="020B0604020202020204" charset="0"/>
              </a:rPr>
              <a:t>ES MUY </a:t>
            </a:r>
            <a:r>
              <a:rPr lang="es-MX" sz="1600" b="1" i="1" dirty="0">
                <a:solidFill>
                  <a:schemeClr val="bg2"/>
                </a:solidFill>
                <a:latin typeface="Manrope" panose="020B0604020202020204" charset="0"/>
              </a:rPr>
              <a:t>SENCILLO</a:t>
            </a:r>
            <a:r>
              <a:rPr lang="es-MX" sz="1600" i="1" dirty="0">
                <a:solidFill>
                  <a:schemeClr val="bg2"/>
                </a:solidFill>
                <a:latin typeface="Manrope" panose="020B0604020202020204" charset="0"/>
              </a:rPr>
              <a:t> DE REALIZAR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1600" i="1" dirty="0">
                <a:solidFill>
                  <a:schemeClr val="bg2"/>
                </a:solidFill>
                <a:latin typeface="Manrope" panose="020B0604020202020204" charset="0"/>
              </a:rPr>
              <a:t>TIENEN DESDE EL </a:t>
            </a:r>
            <a:r>
              <a:rPr lang="es-MX" sz="1600" b="1" i="1" dirty="0">
                <a:solidFill>
                  <a:schemeClr val="bg2"/>
                </a:solidFill>
                <a:latin typeface="Manrope" panose="020B0604020202020204" charset="0"/>
              </a:rPr>
              <a:t>10/07 AL 16/07 </a:t>
            </a:r>
            <a:r>
              <a:rPr lang="es-MX" sz="1600" i="1" dirty="0">
                <a:solidFill>
                  <a:schemeClr val="bg2"/>
                </a:solidFill>
                <a:latin typeface="Manrope" panose="020B0604020202020204" charset="0"/>
              </a:rPr>
              <a:t>PARA COMPLETARLO Y ENVIARLO.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1600" i="1" dirty="0">
                <a:solidFill>
                  <a:schemeClr val="bg2"/>
                </a:solidFill>
                <a:latin typeface="Manrope" panose="020B0604020202020204" charset="0"/>
              </a:rPr>
              <a:t>DURANTE ESA SEMANA, LAS </a:t>
            </a:r>
            <a:r>
              <a:rPr lang="es-MX" sz="1600" b="1" i="1" dirty="0">
                <a:solidFill>
                  <a:schemeClr val="bg2"/>
                </a:solidFill>
                <a:latin typeface="Manrope" panose="020B0604020202020204" charset="0"/>
              </a:rPr>
              <a:t>CLASES SINCRONICAS </a:t>
            </a:r>
            <a:r>
              <a:rPr lang="es-MX" sz="1600" i="1" dirty="0">
                <a:solidFill>
                  <a:schemeClr val="bg2"/>
                </a:solidFill>
                <a:latin typeface="Manrope" panose="020B0604020202020204" charset="0"/>
              </a:rPr>
              <a:t>SE DICTARAN </a:t>
            </a:r>
            <a:r>
              <a:rPr lang="es-MX" sz="1600" b="1" i="1" dirty="0">
                <a:solidFill>
                  <a:schemeClr val="bg2"/>
                </a:solidFill>
                <a:latin typeface="Manrope" panose="020B0604020202020204" charset="0"/>
              </a:rPr>
              <a:t>CON NORMALIDAD </a:t>
            </a:r>
            <a:r>
              <a:rPr lang="es-MX" sz="1600" i="1" dirty="0">
                <a:solidFill>
                  <a:schemeClr val="bg2"/>
                </a:solidFill>
                <a:latin typeface="Manrope" panose="020B0604020202020204" charset="0"/>
              </a:rPr>
              <a:t>PERO </a:t>
            </a:r>
            <a:r>
              <a:rPr lang="es-MX" sz="1600" b="1" i="1" dirty="0">
                <a:solidFill>
                  <a:schemeClr val="bg2"/>
                </a:solidFill>
                <a:latin typeface="Manrope" panose="020B0604020202020204" charset="0"/>
              </a:rPr>
              <a:t>FUNCIONARAN COMO CLASE DE CONSULTA</a:t>
            </a:r>
            <a:r>
              <a:rPr lang="es-MX" sz="1600" i="1" dirty="0">
                <a:solidFill>
                  <a:schemeClr val="bg2"/>
                </a:solidFill>
                <a:latin typeface="Manrope" panose="020B0604020202020204" charset="0"/>
              </a:rPr>
              <a:t>.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1600" b="1" i="1" dirty="0">
                <a:solidFill>
                  <a:schemeClr val="bg2"/>
                </a:solidFill>
                <a:latin typeface="Manrope" panose="020B0604020202020204" charset="0"/>
              </a:rPr>
              <a:t>PEDEN ENTRAR Y SALIR DEL DOCUMENTO </a:t>
            </a:r>
            <a:r>
              <a:rPr lang="es-MX" sz="1600" i="1" dirty="0">
                <a:solidFill>
                  <a:schemeClr val="bg2"/>
                </a:solidFill>
                <a:latin typeface="Manrope" panose="020B0604020202020204" charset="0"/>
              </a:rPr>
              <a:t>LAS VECES QUE NECESITEN.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1600" b="1" i="1" dirty="0">
                <a:solidFill>
                  <a:schemeClr val="bg2"/>
                </a:solidFill>
                <a:latin typeface="Manrope" panose="020B0604020202020204" charset="0"/>
              </a:rPr>
              <a:t>UNA VEZ ENVIADO, YA NO SE PODRÁ VOLVER A INGRESAR AL MISMO. </a:t>
            </a:r>
            <a:r>
              <a:rPr lang="es-MX" sz="1600" i="1" dirty="0">
                <a:solidFill>
                  <a:schemeClr val="bg2"/>
                </a:solidFill>
                <a:latin typeface="Manrope" panose="020B0604020202020204" charset="0"/>
                <a:hlinkClick r:id="rId5"/>
              </a:rPr>
              <a:t>https://forms.office.com/r/FNj5uPsmLZ</a:t>
            </a:r>
            <a:endParaRPr lang="es-MX" sz="1600" i="1" dirty="0">
              <a:solidFill>
                <a:schemeClr val="bg2"/>
              </a:solidFill>
              <a:latin typeface="Manrop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458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921" y="-314874"/>
            <a:ext cx="4436924" cy="44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>
            <a:spLocks noGrp="1"/>
          </p:cNvSpPr>
          <p:nvPr>
            <p:ph type="title"/>
          </p:nvPr>
        </p:nvSpPr>
        <p:spPr>
          <a:xfrm>
            <a:off x="92597" y="2414400"/>
            <a:ext cx="463102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4400" dirty="0"/>
              <a:t>LET’S REVIEW!</a:t>
            </a:r>
          </a:p>
        </p:txBody>
      </p:sp>
      <p:pic>
        <p:nvPicPr>
          <p:cNvPr id="277" name="Google Shape;277;p4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3222" r="31360"/>
          <a:stretch/>
        </p:blipFill>
        <p:spPr>
          <a:xfrm flipH="1">
            <a:off x="4871700" y="0"/>
            <a:ext cx="4272300" cy="5143500"/>
          </a:xfrm>
          <a:prstGeom prst="round1Rect">
            <a:avLst>
              <a:gd name="adj" fmla="val 50000"/>
            </a:avLst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7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526816" y="355940"/>
            <a:ext cx="6703679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PALABRAS ESTRUCTURALES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94" name="Google Shape;294;p44"/>
          <p:cNvSpPr txBox="1">
            <a:spLocks noGrp="1"/>
          </p:cNvSpPr>
          <p:nvPr>
            <p:ph type="subTitle" idx="1"/>
          </p:nvPr>
        </p:nvSpPr>
        <p:spPr>
          <a:xfrm>
            <a:off x="806988" y="1422600"/>
            <a:ext cx="7387888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MX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MX" dirty="0"/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6677" y="437606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A7E45F49-8057-3A25-4AAA-3206F3D06358}"/>
              </a:ext>
            </a:extLst>
          </p:cNvPr>
          <p:cNvSpPr txBox="1"/>
          <p:nvPr/>
        </p:nvSpPr>
        <p:spPr>
          <a:xfrm>
            <a:off x="571001" y="1190060"/>
            <a:ext cx="7859861" cy="3370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2000" b="1" dirty="0">
                <a:solidFill>
                  <a:schemeClr val="tx1"/>
                </a:solidFill>
                <a:latin typeface="Manrope" panose="020B0604020202020204" charset="0"/>
              </a:rPr>
              <a:t>DETERMINANTES</a:t>
            </a:r>
            <a:r>
              <a:rPr lang="es-MX" sz="1800" dirty="0">
                <a:solidFill>
                  <a:schemeClr val="tx1"/>
                </a:solidFill>
                <a:latin typeface="Manrope" panose="020B060402020202020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s-ES" sz="1600" b="1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Each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of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these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three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types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of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users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has </a:t>
            </a:r>
            <a:r>
              <a:rPr lang="es-ES" sz="1600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different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use </a:t>
            </a:r>
            <a:r>
              <a:rPr lang="es-ES" sz="1600" b="1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of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the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system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b="1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so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each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of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them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has </a:t>
            </a:r>
            <a:r>
              <a:rPr lang="es-ES" sz="1600" b="1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their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own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requirements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.</a:t>
            </a:r>
            <a:endParaRPr lang="es-MX" sz="1600" i="1" dirty="0">
              <a:solidFill>
                <a:schemeClr val="bg2"/>
              </a:solidFill>
              <a:latin typeface="Manrope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2000" b="1" dirty="0">
                <a:solidFill>
                  <a:schemeClr val="tx1"/>
                </a:solidFill>
                <a:latin typeface="Manrope" panose="020B0604020202020204" charset="0"/>
              </a:rPr>
              <a:t>PALABRAS DE ENLACE</a:t>
            </a:r>
          </a:p>
          <a:p>
            <a:pPr>
              <a:lnSpc>
                <a:spcPct val="150000"/>
              </a:lnSpc>
            </a:pP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The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restaurant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owners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will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not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use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the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mobile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application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but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the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web portal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instead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.</a:t>
            </a:r>
            <a:endParaRPr lang="es-MX" sz="1600" i="1" dirty="0">
              <a:solidFill>
                <a:schemeClr val="bg2"/>
              </a:solidFill>
              <a:latin typeface="Manrope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2000" b="1" dirty="0">
                <a:solidFill>
                  <a:schemeClr val="tx1"/>
                </a:solidFill>
                <a:latin typeface="Manrope" panose="020B0604020202020204" charset="0"/>
              </a:rPr>
              <a:t>PRONOMBRES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2000" b="1" dirty="0">
                <a:solidFill>
                  <a:schemeClr val="tx1"/>
                </a:solidFill>
                <a:latin typeface="Manrope" panose="020B0604020202020204" charset="0"/>
              </a:rPr>
              <a:t>PROPOSICIONES </a:t>
            </a:r>
          </a:p>
          <a:p>
            <a:pPr>
              <a:lnSpc>
                <a:spcPct val="150000"/>
              </a:lnSpc>
            </a:pP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There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they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will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manage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the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information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about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their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restaurant.</a:t>
            </a:r>
            <a:endParaRPr lang="es-MX" sz="1600" i="1" dirty="0">
              <a:solidFill>
                <a:schemeClr val="bg2"/>
              </a:solidFill>
              <a:latin typeface="Manrop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064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7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620383" y="200454"/>
            <a:ext cx="6703679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VERBOS AUXILIARES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94" name="Google Shape;294;p44"/>
          <p:cNvSpPr txBox="1">
            <a:spLocks noGrp="1"/>
          </p:cNvSpPr>
          <p:nvPr>
            <p:ph type="subTitle" idx="1"/>
          </p:nvPr>
        </p:nvSpPr>
        <p:spPr>
          <a:xfrm>
            <a:off x="806988" y="1422600"/>
            <a:ext cx="7387888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MX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MX" dirty="0"/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6677" y="437606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A7E45F49-8057-3A25-4AAA-3206F3D06358}"/>
              </a:ext>
            </a:extLst>
          </p:cNvPr>
          <p:cNvSpPr txBox="1"/>
          <p:nvPr/>
        </p:nvSpPr>
        <p:spPr>
          <a:xfrm>
            <a:off x="620383" y="772854"/>
            <a:ext cx="8014331" cy="4247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1"/>
                </a:solidFill>
                <a:latin typeface="Manrope" panose="020B0604020202020204" charset="0"/>
              </a:rPr>
              <a:t>BE</a:t>
            </a:r>
            <a:r>
              <a:rPr lang="es-MX" dirty="0">
                <a:solidFill>
                  <a:schemeClr val="tx1"/>
                </a:solidFill>
                <a:latin typeface="Manrope" panose="020B060402020202020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The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Internet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is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now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the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most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significant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medium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of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entertainment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Electronic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commerce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is</a:t>
            </a:r>
            <a:r>
              <a:rPr lang="es-ES" sz="1600" b="1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fast</a:t>
            </a:r>
            <a:r>
              <a:rPr lang="es-ES" sz="1600" b="1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becoming</a:t>
            </a:r>
            <a:r>
              <a:rPr lang="es-ES" sz="1600" b="1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an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important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component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…</a:t>
            </a:r>
          </a:p>
          <a:p>
            <a:pPr>
              <a:lnSpc>
                <a:spcPct val="150000"/>
              </a:lnSpc>
            </a:pP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The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Internet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connection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is</a:t>
            </a:r>
            <a:r>
              <a:rPr lang="es-ES" sz="1600" b="1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also</a:t>
            </a:r>
            <a:r>
              <a:rPr lang="es-ES" sz="1600" b="1" i="1" dirty="0">
                <a:solidFill>
                  <a:schemeClr val="bg2"/>
                </a:solidFill>
                <a:latin typeface="Manrope" panose="020B0604020202020204" charset="0"/>
              </a:rPr>
              <a:t> a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constraint</a:t>
            </a:r>
            <a:r>
              <a:rPr lang="es-ES" sz="1600" b="1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for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the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application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.</a:t>
            </a:r>
            <a:endParaRPr lang="es-MX" sz="1600" i="1" dirty="0">
              <a:solidFill>
                <a:schemeClr val="bg2"/>
              </a:solidFill>
              <a:latin typeface="Manrope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1"/>
                </a:solidFill>
                <a:latin typeface="Manrope" panose="020B0604020202020204" charset="0"/>
              </a:rPr>
              <a:t>HAVE</a:t>
            </a:r>
            <a:endParaRPr lang="es-MX" dirty="0">
              <a:solidFill>
                <a:schemeClr val="tx1"/>
              </a:solidFill>
              <a:latin typeface="Manrope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Consumers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have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information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on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products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and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services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at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their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fingertips</a:t>
            </a:r>
            <a:r>
              <a:rPr lang="es-MX" sz="1600" i="1" dirty="0">
                <a:solidFill>
                  <a:schemeClr val="bg2"/>
                </a:solidFill>
                <a:latin typeface="Manrope" panose="020B060402020202020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Software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Development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methodologies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have</a:t>
            </a:r>
            <a:r>
              <a:rPr lang="es-ES" sz="1600" b="1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incorporated</a:t>
            </a:r>
            <a:r>
              <a:rPr lang="es-ES" sz="1600" b="1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user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feedback</a:t>
            </a:r>
            <a:r>
              <a:rPr lang="es-ES" sz="1600" i="1" dirty="0">
                <a:solidFill>
                  <a:schemeClr val="bg2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 in…</a:t>
            </a:r>
            <a:endParaRPr lang="es-MX" b="1" i="1" dirty="0">
              <a:solidFill>
                <a:schemeClr val="bg2"/>
              </a:solidFill>
              <a:latin typeface="Manrope" panose="020B0604020202020204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1"/>
                </a:solidFill>
                <a:latin typeface="Manrope" panose="020B0604020202020204" charset="0"/>
              </a:rPr>
              <a:t>DO</a:t>
            </a:r>
          </a:p>
          <a:p>
            <a:pPr>
              <a:lnSpc>
                <a:spcPct val="150000"/>
              </a:lnSpc>
            </a:pPr>
            <a:r>
              <a:rPr lang="en-US" sz="1600" i="1" dirty="0">
                <a:solidFill>
                  <a:schemeClr val="bg2"/>
                </a:solidFill>
                <a:latin typeface="Manrope" panose="020B0604020202020204" charset="0"/>
                <a:ea typeface="Lexend"/>
                <a:cs typeface="Lexend"/>
                <a:sym typeface="Lexend"/>
              </a:rPr>
              <a:t>It </a:t>
            </a:r>
            <a:r>
              <a:rPr lang="en-US" sz="1600" b="1" i="1" dirty="0">
                <a:solidFill>
                  <a:schemeClr val="bg2"/>
                </a:solidFill>
                <a:latin typeface="Manrope" panose="020B0604020202020204" charset="0"/>
                <a:ea typeface="Lexend"/>
                <a:cs typeface="Lexend"/>
                <a:sym typeface="Lexend"/>
              </a:rPr>
              <a:t>did </a:t>
            </a:r>
            <a:r>
              <a:rPr lang="en-US" sz="1600" i="1" dirty="0">
                <a:solidFill>
                  <a:schemeClr val="bg2"/>
                </a:solidFill>
                <a:latin typeface="Manrope" panose="020B0604020202020204" charset="0"/>
                <a:ea typeface="Lexend"/>
                <a:cs typeface="Lexend"/>
                <a:sym typeface="Lexend"/>
              </a:rPr>
              <a:t>both instantly, before completing several other tasks.</a:t>
            </a:r>
          </a:p>
          <a:p>
            <a:pPr>
              <a:lnSpc>
                <a:spcPct val="150000"/>
              </a:lnSpc>
            </a:pPr>
            <a:r>
              <a:rPr lang="en-US" sz="1600" i="1" dirty="0">
                <a:solidFill>
                  <a:schemeClr val="bg2"/>
                </a:solidFill>
                <a:latin typeface="Manrope" panose="020B0604020202020204" charset="0"/>
                <a:ea typeface="Lexend"/>
                <a:cs typeface="Lexend"/>
                <a:sym typeface="Lexend"/>
              </a:rPr>
              <a:t>What </a:t>
            </a:r>
            <a:r>
              <a:rPr lang="en-US" sz="1600" b="1" i="1" dirty="0">
                <a:solidFill>
                  <a:schemeClr val="bg2"/>
                </a:solidFill>
                <a:latin typeface="Manrope" panose="020B0604020202020204" charset="0"/>
                <a:ea typeface="Lexend"/>
                <a:cs typeface="Lexend"/>
                <a:sym typeface="Lexend"/>
              </a:rPr>
              <a:t>does </a:t>
            </a:r>
            <a:r>
              <a:rPr lang="en-US" sz="1600" i="1" dirty="0">
                <a:solidFill>
                  <a:schemeClr val="bg2"/>
                </a:solidFill>
                <a:latin typeface="Manrope" panose="020B0604020202020204" charset="0"/>
                <a:ea typeface="Lexend"/>
                <a:cs typeface="Lexend"/>
                <a:sym typeface="Lexend"/>
              </a:rPr>
              <a:t>a Software Developer </a:t>
            </a:r>
            <a:r>
              <a:rPr lang="en-US" sz="1600" b="1" i="1" dirty="0">
                <a:solidFill>
                  <a:schemeClr val="bg2"/>
                </a:solidFill>
                <a:latin typeface="Manrope" panose="020B0604020202020204" charset="0"/>
                <a:ea typeface="Lexend"/>
                <a:cs typeface="Lexend"/>
                <a:sym typeface="Lexend"/>
              </a:rPr>
              <a:t>do</a:t>
            </a:r>
            <a:r>
              <a:rPr lang="en-US" sz="1600" i="1" dirty="0">
                <a:solidFill>
                  <a:schemeClr val="bg2"/>
                </a:solidFill>
                <a:latin typeface="Manrope" panose="020B0604020202020204" charset="0"/>
                <a:ea typeface="Lexend"/>
                <a:cs typeface="Lexend"/>
                <a:sym typeface="Lexend"/>
              </a:rPr>
              <a:t>?</a:t>
            </a:r>
            <a:endParaRPr lang="en-US" sz="1600" i="1" dirty="0">
              <a:solidFill>
                <a:schemeClr val="bg2"/>
              </a:solidFill>
              <a:latin typeface="Manrope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..individual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team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members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>
                <a:solidFill>
                  <a:schemeClr val="bg2"/>
                </a:solidFill>
                <a:latin typeface="Manrope" panose="020B0604020202020204" charset="0"/>
              </a:rPr>
              <a:t>do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not</a:t>
            </a:r>
            <a:r>
              <a:rPr lang="es-ES" sz="1600" b="1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b="1" i="1" dirty="0" err="1">
                <a:solidFill>
                  <a:schemeClr val="bg2"/>
                </a:solidFill>
                <a:latin typeface="Manrope" panose="020B0604020202020204" charset="0"/>
              </a:rPr>
              <a:t>have</a:t>
            </a:r>
            <a:r>
              <a:rPr lang="es-ES" sz="1600" b="1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all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the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knowledge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 </a:t>
            </a:r>
            <a:r>
              <a:rPr lang="es-ES" sz="1600" i="1" dirty="0" err="1">
                <a:solidFill>
                  <a:schemeClr val="bg2"/>
                </a:solidFill>
                <a:latin typeface="Manrope" panose="020B0604020202020204" charset="0"/>
              </a:rPr>
              <a:t>required</a:t>
            </a:r>
            <a:r>
              <a:rPr lang="es-ES" sz="1600" i="1" dirty="0">
                <a:solidFill>
                  <a:schemeClr val="bg2"/>
                </a:solidFill>
                <a:latin typeface="Manrope" panose="020B0604020202020204" charset="0"/>
              </a:rPr>
              <a:t>…</a:t>
            </a:r>
            <a:endParaRPr lang="es-MX" sz="1600" i="1" dirty="0">
              <a:solidFill>
                <a:schemeClr val="bg2"/>
              </a:solidFill>
              <a:latin typeface="Manrop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040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7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620383" y="200454"/>
            <a:ext cx="8145695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/>
              <a:t>VERBOS MODALES /DEFECTIVOS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94" name="Google Shape;294;p44"/>
          <p:cNvSpPr txBox="1">
            <a:spLocks noGrp="1"/>
          </p:cNvSpPr>
          <p:nvPr>
            <p:ph type="subTitle" idx="1"/>
          </p:nvPr>
        </p:nvSpPr>
        <p:spPr>
          <a:xfrm>
            <a:off x="806988" y="1422600"/>
            <a:ext cx="7387888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MX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MX" dirty="0"/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6677" y="437606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A7E45F49-8057-3A25-4AAA-3206F3D06358}"/>
              </a:ext>
            </a:extLst>
          </p:cNvPr>
          <p:cNvSpPr txBox="1"/>
          <p:nvPr/>
        </p:nvSpPr>
        <p:spPr>
          <a:xfrm>
            <a:off x="686064" y="836187"/>
            <a:ext cx="8014331" cy="1979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buClr>
                <a:schemeClr val="tx1"/>
              </a:buClr>
            </a:pPr>
            <a:r>
              <a:rPr lang="es-MX" sz="1800" dirty="0">
                <a:solidFill>
                  <a:schemeClr val="tx1"/>
                </a:solidFill>
                <a:latin typeface="Manrope"/>
                <a:ea typeface="Manrope"/>
                <a:cs typeface="Manrope"/>
                <a:sym typeface="Manrope"/>
              </a:rPr>
              <a:t>BRINDAN CIERTO SIGNIFICADO. NO PUEDEN EXISTIR POR SI SOLOS.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i="1" dirty="0">
                <a:solidFill>
                  <a:schemeClr val="tx1"/>
                </a:solidFill>
                <a:latin typeface="Manrope" panose="020B0604020202020204" charset="0"/>
              </a:rPr>
              <a:t>CAN / COULD / MAY / MIGHT (PROBAPILITY/POSSIBILITY)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i="1" dirty="0">
                <a:solidFill>
                  <a:schemeClr val="tx1"/>
                </a:solidFill>
                <a:latin typeface="Manrope" panose="020B0604020202020204" charset="0"/>
              </a:rPr>
              <a:t>WILL / WOULD (FUTURE/ CONDITION IDEA)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1" i="1" dirty="0">
                <a:solidFill>
                  <a:schemeClr val="tx1"/>
                </a:solidFill>
                <a:latin typeface="Manrope" panose="020B0604020202020204" charset="0"/>
              </a:rPr>
              <a:t>MUST / HAVE TO / OUGHT TO / SHOULD (DUTY)</a:t>
            </a:r>
          </a:p>
          <a:p>
            <a:pPr algn="just">
              <a:lnSpc>
                <a:spcPct val="150000"/>
              </a:lnSpc>
              <a:buClr>
                <a:schemeClr val="tx1"/>
              </a:buClr>
            </a:pPr>
            <a:endParaRPr lang="es-MX" sz="1800" dirty="0">
              <a:solidFill>
                <a:schemeClr val="tx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3635BE4-987F-C89D-18D6-2630114FA3A7}"/>
              </a:ext>
            </a:extLst>
          </p:cNvPr>
          <p:cNvSpPr txBox="1"/>
          <p:nvPr/>
        </p:nvSpPr>
        <p:spPr>
          <a:xfrm>
            <a:off x="686064" y="2467653"/>
            <a:ext cx="8014331" cy="2262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i="1" dirty="0">
                <a:latin typeface="Manrope" panose="020B0604020202020204" charset="0"/>
              </a:rPr>
              <a:t>All of them </a:t>
            </a:r>
            <a:r>
              <a:rPr lang="en-US" sz="1600" b="1" i="1" dirty="0">
                <a:latin typeface="Manrope" panose="020B0604020202020204" charset="0"/>
              </a:rPr>
              <a:t>can </a:t>
            </a:r>
            <a:r>
              <a:rPr lang="en-US" sz="1600" i="1" dirty="0">
                <a:latin typeface="Manrope" panose="020B0604020202020204" charset="0"/>
              </a:rPr>
              <a:t>understand and update.</a:t>
            </a:r>
          </a:p>
          <a:p>
            <a:pPr>
              <a:lnSpc>
                <a:spcPct val="150000"/>
              </a:lnSpc>
            </a:pPr>
            <a:r>
              <a:rPr lang="en-US" sz="1600" i="1" dirty="0">
                <a:latin typeface="Manrope" panose="020B0604020202020204" charset="0"/>
              </a:rPr>
              <a:t>The software </a:t>
            </a:r>
            <a:r>
              <a:rPr lang="en-US" sz="1600" b="1" i="1" dirty="0">
                <a:latin typeface="Manrope" panose="020B0604020202020204" charset="0"/>
              </a:rPr>
              <a:t>could </a:t>
            </a:r>
            <a:r>
              <a:rPr lang="en-US" sz="1600" i="1" dirty="0">
                <a:latin typeface="Manrope" panose="020B0604020202020204" charset="0"/>
              </a:rPr>
              <a:t>be damaged.</a:t>
            </a:r>
          </a:p>
          <a:p>
            <a:pPr>
              <a:lnSpc>
                <a:spcPct val="150000"/>
              </a:lnSpc>
            </a:pPr>
            <a:r>
              <a:rPr lang="es-ES" sz="1600" i="1" dirty="0" err="1">
                <a:latin typeface="Manrope" panose="020B0604020202020204" charset="0"/>
              </a:rPr>
              <a:t>This</a:t>
            </a:r>
            <a:r>
              <a:rPr lang="es-ES" sz="1600" i="1" dirty="0">
                <a:latin typeface="Manrope" panose="020B0604020202020204" charset="0"/>
              </a:rPr>
              <a:t> </a:t>
            </a:r>
            <a:r>
              <a:rPr lang="es-ES" sz="1600" i="1" dirty="0" err="1">
                <a:latin typeface="Manrope" panose="020B0604020202020204" charset="0"/>
              </a:rPr>
              <a:t>information</a:t>
            </a:r>
            <a:r>
              <a:rPr lang="es-ES" sz="1600" i="1" dirty="0">
                <a:latin typeface="Manrope" panose="020B0604020202020204" charset="0"/>
              </a:rPr>
              <a:t> </a:t>
            </a:r>
            <a:r>
              <a:rPr lang="es-ES" sz="1600" b="1" i="1" dirty="0" err="1">
                <a:latin typeface="Manrope" panose="020B0604020202020204" charset="0"/>
              </a:rPr>
              <a:t>will</a:t>
            </a:r>
            <a:r>
              <a:rPr lang="es-ES" sz="1600" b="1" i="1" dirty="0">
                <a:latin typeface="Manrope" panose="020B0604020202020204" charset="0"/>
              </a:rPr>
              <a:t> </a:t>
            </a:r>
            <a:r>
              <a:rPr lang="es-ES" sz="1600" b="1" i="1" dirty="0" err="1">
                <a:latin typeface="Manrope" panose="020B0604020202020204" charset="0"/>
              </a:rPr>
              <a:t>act</a:t>
            </a:r>
            <a:r>
              <a:rPr lang="es-ES" sz="1600" b="1" i="1" dirty="0">
                <a:latin typeface="Manrope" panose="020B0604020202020204" charset="0"/>
              </a:rPr>
              <a:t> </a:t>
            </a:r>
            <a:r>
              <a:rPr lang="es-ES" sz="1600" i="1" dirty="0">
                <a:latin typeface="Manrope" panose="020B0604020202020204" charset="0"/>
              </a:rPr>
              <a:t>as </a:t>
            </a:r>
            <a:r>
              <a:rPr lang="es-ES" sz="1600" i="1" dirty="0" err="1">
                <a:latin typeface="Manrope" panose="020B0604020202020204" charset="0"/>
              </a:rPr>
              <a:t>the</a:t>
            </a:r>
            <a:r>
              <a:rPr lang="es-ES" sz="1600" i="1" dirty="0">
                <a:latin typeface="Manrope" panose="020B0604020202020204" charset="0"/>
              </a:rPr>
              <a:t> basis </a:t>
            </a:r>
            <a:r>
              <a:rPr lang="es-ES" sz="1600" i="1" dirty="0" err="1">
                <a:latin typeface="Manrope" panose="020B0604020202020204" charset="0"/>
              </a:rPr>
              <a:t>for</a:t>
            </a:r>
            <a:r>
              <a:rPr lang="es-ES" sz="1600" i="1" dirty="0">
                <a:latin typeface="Manrope" panose="020B0604020202020204" charset="0"/>
              </a:rPr>
              <a:t> </a:t>
            </a:r>
            <a:r>
              <a:rPr lang="es-ES" sz="1600" i="1" dirty="0" err="1">
                <a:latin typeface="Manrope" panose="020B0604020202020204" charset="0"/>
              </a:rPr>
              <a:t>the</a:t>
            </a:r>
            <a:r>
              <a:rPr lang="es-ES" sz="1600" i="1" dirty="0">
                <a:latin typeface="Manrope" panose="020B0604020202020204" charset="0"/>
              </a:rPr>
              <a:t> </a:t>
            </a:r>
            <a:r>
              <a:rPr lang="es-ES" sz="1600" i="1" dirty="0" err="1">
                <a:latin typeface="Manrope" panose="020B0604020202020204" charset="0"/>
              </a:rPr>
              <a:t>search</a:t>
            </a:r>
            <a:r>
              <a:rPr lang="es-ES" sz="1600" i="1" dirty="0">
                <a:latin typeface="Manrope" panose="020B0604020202020204" charset="0"/>
              </a:rPr>
              <a:t> </a:t>
            </a:r>
            <a:r>
              <a:rPr lang="es-ES" sz="1600" i="1" dirty="0" err="1">
                <a:latin typeface="Manrope" panose="020B0604020202020204" charset="0"/>
              </a:rPr>
              <a:t>results</a:t>
            </a:r>
            <a:r>
              <a:rPr lang="es-ES" sz="1600" i="1" dirty="0">
                <a:latin typeface="Manrope" panose="020B0604020202020204" charset="0"/>
              </a:rPr>
              <a:t> </a:t>
            </a:r>
            <a:r>
              <a:rPr lang="es-ES" sz="1600" i="1" dirty="0" err="1">
                <a:latin typeface="Manrope" panose="020B0604020202020204" charset="0"/>
              </a:rPr>
              <a:t>displayed</a:t>
            </a:r>
            <a:r>
              <a:rPr lang="es-ES" sz="1600" i="1" dirty="0">
                <a:latin typeface="Manrope" panose="020B0604020202020204" charset="0"/>
              </a:rPr>
              <a:t> </a:t>
            </a:r>
            <a:r>
              <a:rPr lang="es-ES" sz="1600" i="1" dirty="0" err="1">
                <a:latin typeface="Manrope" panose="020B0604020202020204" charset="0"/>
              </a:rPr>
              <a:t>to</a:t>
            </a:r>
            <a:r>
              <a:rPr lang="es-ES" sz="1600" i="1" dirty="0">
                <a:latin typeface="Manrope" panose="020B0604020202020204" charset="0"/>
              </a:rPr>
              <a:t> </a:t>
            </a:r>
            <a:r>
              <a:rPr lang="es-ES" sz="1600" i="1" dirty="0" err="1">
                <a:latin typeface="Manrope" panose="020B0604020202020204" charset="0"/>
              </a:rPr>
              <a:t>the</a:t>
            </a:r>
            <a:r>
              <a:rPr lang="es-ES" sz="1600" i="1" dirty="0">
                <a:latin typeface="Manrope" panose="020B0604020202020204" charset="0"/>
              </a:rPr>
              <a:t> </a:t>
            </a:r>
            <a:r>
              <a:rPr lang="es-ES" sz="1600" i="1" dirty="0" err="1">
                <a:latin typeface="Manrope" panose="020B0604020202020204" charset="0"/>
              </a:rPr>
              <a:t>user</a:t>
            </a:r>
            <a:r>
              <a:rPr lang="es-ES" sz="1600" i="1" dirty="0">
                <a:latin typeface="Manrope" panose="020B060402020202020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ES" sz="1600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Board-designated</a:t>
            </a:r>
            <a:r>
              <a:rPr lang="es-ES" sz="1600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committees</a:t>
            </a:r>
            <a:r>
              <a:rPr lang="es-ES" sz="1600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, </a:t>
            </a:r>
            <a:r>
              <a:rPr lang="es-ES" sz="1600" b="1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should</a:t>
            </a:r>
            <a:r>
              <a:rPr lang="es-ES" sz="1600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formally</a:t>
            </a:r>
            <a:r>
              <a:rPr lang="es-ES" sz="1600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b="1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approve</a:t>
            </a:r>
            <a:r>
              <a:rPr lang="es-ES" sz="1600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project</a:t>
            </a:r>
            <a:r>
              <a:rPr lang="es-ES" sz="1600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sz="1600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methodologies</a:t>
            </a:r>
            <a:r>
              <a:rPr lang="es-ES" sz="1600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…</a:t>
            </a:r>
          </a:p>
          <a:p>
            <a:pPr>
              <a:lnSpc>
                <a:spcPct val="150000"/>
              </a:lnSpc>
            </a:pPr>
            <a:r>
              <a:rPr lang="en-US" sz="1600" i="1" dirty="0">
                <a:latin typeface="Manrope" panose="020B0604020202020204" charset="0"/>
              </a:rPr>
              <a:t>We </a:t>
            </a:r>
            <a:r>
              <a:rPr lang="en-US" sz="1600" b="1" i="1" dirty="0">
                <a:latin typeface="Manrope" panose="020B0604020202020204" charset="0"/>
              </a:rPr>
              <a:t>have to</a:t>
            </a:r>
            <a:r>
              <a:rPr lang="en-US" sz="1600" i="1" dirty="0">
                <a:latin typeface="Manrope" panose="020B0604020202020204" charset="0"/>
              </a:rPr>
              <a:t> update the system.</a:t>
            </a:r>
          </a:p>
          <a:p>
            <a:pPr>
              <a:lnSpc>
                <a:spcPct val="150000"/>
              </a:lnSpc>
            </a:pPr>
            <a:r>
              <a:rPr lang="en-US" sz="1600" i="1" dirty="0">
                <a:latin typeface="Manrope" panose="020B0604020202020204" charset="0"/>
              </a:rPr>
              <a:t>Software developers </a:t>
            </a:r>
            <a:r>
              <a:rPr lang="en-US" sz="1600" b="1" i="1" dirty="0">
                <a:latin typeface="Manrope" panose="020B0604020202020204" charset="0"/>
              </a:rPr>
              <a:t>must </a:t>
            </a:r>
            <a:r>
              <a:rPr lang="en-US" sz="1600" i="1" dirty="0" err="1">
                <a:latin typeface="Manrope" panose="020B0604020202020204" charset="0"/>
              </a:rPr>
              <a:t>mantain</a:t>
            </a:r>
            <a:r>
              <a:rPr lang="en-US" sz="1600" i="1" dirty="0">
                <a:latin typeface="Manrope" panose="020B0604020202020204" charset="0"/>
              </a:rPr>
              <a:t> a constant state of learning.</a:t>
            </a:r>
          </a:p>
        </p:txBody>
      </p:sp>
    </p:spTree>
    <p:extLst>
      <p:ext uri="{BB962C8B-B14F-4D97-AF65-F5344CB8AC3E}">
        <p14:creationId xmlns:p14="http://schemas.microsoft.com/office/powerpoint/2010/main" val="3064823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7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878707" y="791090"/>
            <a:ext cx="7386586" cy="356131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ESTRUCTURAS DE TRADUCCION</a:t>
            </a:r>
            <a:endParaRPr sz="7200" dirty="0">
              <a:solidFill>
                <a:schemeClr val="dk2"/>
              </a:solidFill>
            </a:endParaRP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8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889314" y="500070"/>
            <a:ext cx="3115528" cy="7139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V</a:t>
            </a:r>
            <a:r>
              <a:rPr lang="en" dirty="0"/>
              <a:t>OZ PASIVA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94" name="Google Shape;294;p44"/>
          <p:cNvSpPr txBox="1">
            <a:spLocks noGrp="1"/>
          </p:cNvSpPr>
          <p:nvPr>
            <p:ph type="subTitle" idx="1"/>
          </p:nvPr>
        </p:nvSpPr>
        <p:spPr>
          <a:xfrm>
            <a:off x="878056" y="1250962"/>
            <a:ext cx="7387888" cy="3392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MX" sz="2000" dirty="0">
                <a:solidFill>
                  <a:schemeClr val="tx1"/>
                </a:solidFill>
                <a:latin typeface="Manrope" panose="020B0604020202020204" charset="0"/>
              </a:rPr>
              <a:t>TODA LA </a:t>
            </a:r>
            <a:r>
              <a:rPr lang="es-MX" sz="2000" b="1" dirty="0">
                <a:solidFill>
                  <a:schemeClr val="tx1"/>
                </a:solidFill>
                <a:latin typeface="Manrope" panose="020B0604020202020204" charset="0"/>
              </a:rPr>
              <a:t>ATENCIÓN</a:t>
            </a:r>
            <a:r>
              <a:rPr lang="es-MX" sz="2000" dirty="0">
                <a:solidFill>
                  <a:schemeClr val="tx1"/>
                </a:solidFill>
                <a:latin typeface="Manrope" panose="020B0604020202020204" charset="0"/>
              </a:rPr>
              <a:t> ESTA CENTRADA </a:t>
            </a:r>
            <a:r>
              <a:rPr lang="es-MX" sz="2000" b="1" dirty="0">
                <a:solidFill>
                  <a:schemeClr val="tx1"/>
                </a:solidFill>
                <a:latin typeface="Manrope" panose="020B0604020202020204" charset="0"/>
              </a:rPr>
              <a:t>EN EL OBJETO</a:t>
            </a:r>
            <a:r>
              <a:rPr lang="es-MX" sz="2000" dirty="0">
                <a:solidFill>
                  <a:schemeClr val="tx1"/>
                </a:solidFill>
                <a:latin typeface="Manrope" panose="020B0604020202020204" charset="0"/>
              </a:rPr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MX" sz="2000" dirty="0">
              <a:solidFill>
                <a:schemeClr val="tx1"/>
              </a:solidFill>
              <a:latin typeface="Manrope" panose="020B0604020202020204" charset="0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es-MX" sz="1800" b="1" dirty="0">
                <a:solidFill>
                  <a:schemeClr val="tx1"/>
                </a:solidFill>
                <a:latin typeface="Manrope" panose="020B0604020202020204" charset="0"/>
              </a:rPr>
              <a:t>BE + PASADO PARTICPIO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Since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the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database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b="1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is</a:t>
            </a:r>
            <a:r>
              <a:rPr lang="es-ES" b="1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b="1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shared</a:t>
            </a:r>
            <a:r>
              <a:rPr lang="es-ES" b="1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between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both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applications</a:t>
            </a:r>
            <a:r>
              <a:rPr lang="es-MX" i="1" dirty="0">
                <a:solidFill>
                  <a:schemeClr val="tx1"/>
                </a:solidFill>
                <a:effectLst/>
                <a:latin typeface="Manrope" panose="020B0604020202020204" charset="0"/>
                <a:ea typeface="Arial" panose="020B0604020202020204" pitchFamily="34" charset="0"/>
              </a:rPr>
              <a:t>…</a:t>
            </a:r>
            <a:endParaRPr lang="es-MX" i="1" dirty="0">
              <a:solidFill>
                <a:schemeClr val="tx1"/>
              </a:solidFill>
              <a:latin typeface="Manrope" panose="020B0604020202020204" charset="0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es-MX" sz="1800" b="1" dirty="0">
                <a:solidFill>
                  <a:schemeClr val="tx1"/>
                </a:solidFill>
                <a:latin typeface="Manrope" panose="020B0604020202020204" charset="0"/>
              </a:rPr>
              <a:t>BE + PASADO PARTICIPIO + BY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The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mobile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application</a:t>
            </a:r>
            <a:r>
              <a:rPr lang="es-ES" b="1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b="1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is</a:t>
            </a:r>
            <a:r>
              <a:rPr lang="es-ES" b="1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b="1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constrained</a:t>
            </a:r>
            <a:r>
              <a:rPr lang="es-ES" b="1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b="1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by</a:t>
            </a:r>
            <a:r>
              <a:rPr lang="es-ES" b="1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the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system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interface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to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the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GPS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navigation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system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within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the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mobile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 </a:t>
            </a:r>
            <a:r>
              <a:rPr lang="es-ES" i="1" dirty="0" err="1">
                <a:effectLst/>
                <a:latin typeface="Manrope" panose="020B0604020202020204" charset="0"/>
                <a:ea typeface="Arial" panose="020B0604020202020204" pitchFamily="34" charset="0"/>
              </a:rPr>
              <a:t>phone</a:t>
            </a:r>
            <a:r>
              <a:rPr lang="es-ES" i="1" dirty="0">
                <a:effectLst/>
                <a:latin typeface="Manrope" panose="020B0604020202020204" charset="0"/>
                <a:ea typeface="Arial" panose="020B0604020202020204" pitchFamily="34" charset="0"/>
              </a:rPr>
              <a:t>.</a:t>
            </a:r>
            <a:endParaRPr lang="es-MX" sz="1400" i="1" dirty="0">
              <a:latin typeface="Manrope" panose="020B0604020202020204" charset="0"/>
            </a:endParaRP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087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8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93;p44">
            <a:extLst>
              <a:ext uri="{FF2B5EF4-FFF2-40B4-BE49-F238E27FC236}">
                <a16:creationId xmlns:a16="http://schemas.microsoft.com/office/drawing/2014/main" id="{F3AC94D8-575F-8018-B79C-64B21E1627AA}"/>
              </a:ext>
            </a:extLst>
          </p:cNvPr>
          <p:cNvSpPr txBox="1">
            <a:spLocks/>
          </p:cNvSpPr>
          <p:nvPr/>
        </p:nvSpPr>
        <p:spPr>
          <a:xfrm>
            <a:off x="4017699" y="238694"/>
            <a:ext cx="1108601" cy="766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s-AR" dirty="0"/>
              <a:t>TO</a:t>
            </a:r>
            <a:endParaRPr lang="es-AR" dirty="0">
              <a:solidFill>
                <a:schemeClr val="dk2"/>
              </a:solidFill>
            </a:endParaRPr>
          </a:p>
        </p:txBody>
      </p:sp>
      <p:sp>
        <p:nvSpPr>
          <p:cNvPr id="5" name="Google Shape;294;p44">
            <a:extLst>
              <a:ext uri="{FF2B5EF4-FFF2-40B4-BE49-F238E27FC236}">
                <a16:creationId xmlns:a16="http://schemas.microsoft.com/office/drawing/2014/main" id="{3D626B97-044F-C784-964F-5033456318ED}"/>
              </a:ext>
            </a:extLst>
          </p:cNvPr>
          <p:cNvSpPr txBox="1">
            <a:spLocks/>
          </p:cNvSpPr>
          <p:nvPr/>
        </p:nvSpPr>
        <p:spPr>
          <a:xfrm>
            <a:off x="1199398" y="1576768"/>
            <a:ext cx="3198981" cy="3094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6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>
                <a:solidFill>
                  <a:schemeClr val="tx1"/>
                </a:solidFill>
              </a:rPr>
              <a:t>TO + SUSTANTIVO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THE CINEMA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THE BOY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THE COMPUTER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b="1" dirty="0">
                <a:solidFill>
                  <a:srgbClr val="6E41FE"/>
                </a:solidFill>
              </a:rPr>
              <a:t>LO TRADUCIMOS COMO A/AL</a:t>
            </a:r>
          </a:p>
        </p:txBody>
      </p:sp>
      <p:sp>
        <p:nvSpPr>
          <p:cNvPr id="6" name="Google Shape;294;p44">
            <a:extLst>
              <a:ext uri="{FF2B5EF4-FFF2-40B4-BE49-F238E27FC236}">
                <a16:creationId xmlns:a16="http://schemas.microsoft.com/office/drawing/2014/main" id="{4918F773-D187-7081-262B-7FD3BFBC9500}"/>
              </a:ext>
            </a:extLst>
          </p:cNvPr>
          <p:cNvSpPr txBox="1">
            <a:spLocks/>
          </p:cNvSpPr>
          <p:nvPr/>
        </p:nvSpPr>
        <p:spPr>
          <a:xfrm>
            <a:off x="1199399" y="1053774"/>
            <a:ext cx="2818300" cy="530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6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s-MX" sz="2400" b="1" dirty="0">
                <a:solidFill>
                  <a:schemeClr val="tx2">
                    <a:lumMod val="50000"/>
                  </a:schemeClr>
                </a:solidFill>
              </a:rPr>
              <a:t>PREPOSITION</a:t>
            </a:r>
          </a:p>
        </p:txBody>
      </p:sp>
      <p:sp>
        <p:nvSpPr>
          <p:cNvPr id="7" name="Google Shape;294;p44">
            <a:extLst>
              <a:ext uri="{FF2B5EF4-FFF2-40B4-BE49-F238E27FC236}">
                <a16:creationId xmlns:a16="http://schemas.microsoft.com/office/drawing/2014/main" id="{EF52922C-6EAD-BA3A-C082-AEB2065F119B}"/>
              </a:ext>
            </a:extLst>
          </p:cNvPr>
          <p:cNvSpPr txBox="1">
            <a:spLocks/>
          </p:cNvSpPr>
          <p:nvPr/>
        </p:nvSpPr>
        <p:spPr>
          <a:xfrm>
            <a:off x="5126300" y="1053774"/>
            <a:ext cx="1785070" cy="530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6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s-MX" sz="2400" b="1" dirty="0">
                <a:solidFill>
                  <a:schemeClr val="tx2">
                    <a:lumMod val="50000"/>
                  </a:schemeClr>
                </a:solidFill>
              </a:rPr>
              <a:t>INFINITIVE</a:t>
            </a:r>
            <a:endParaRPr lang="es-MX" sz="20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Google Shape;294;p44">
            <a:extLst>
              <a:ext uri="{FF2B5EF4-FFF2-40B4-BE49-F238E27FC236}">
                <a16:creationId xmlns:a16="http://schemas.microsoft.com/office/drawing/2014/main" id="{EE4DC67D-E19D-0F15-4285-ECD6233E55C8}"/>
              </a:ext>
            </a:extLst>
          </p:cNvPr>
          <p:cNvSpPr txBox="1">
            <a:spLocks/>
          </p:cNvSpPr>
          <p:nvPr/>
        </p:nvSpPr>
        <p:spPr>
          <a:xfrm>
            <a:off x="5126300" y="1535321"/>
            <a:ext cx="4210102" cy="3862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6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>
                <a:solidFill>
                  <a:schemeClr val="tx1"/>
                </a:solidFill>
              </a:rPr>
              <a:t>TO + VERBO EN INFINITIVO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CREATE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ELABORATE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USE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b="1" dirty="0">
                <a:solidFill>
                  <a:srgbClr val="6E41FE"/>
                </a:solidFill>
              </a:rPr>
              <a:t>LO TRADUCIMOS COMO PARA/A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b="1" dirty="0">
                <a:solidFill>
                  <a:srgbClr val="6E41FE"/>
                </a:solidFill>
              </a:rPr>
              <a:t>O SOLO EL INFINITIVO.</a:t>
            </a:r>
          </a:p>
        </p:txBody>
      </p:sp>
    </p:spTree>
    <p:extLst>
      <p:ext uri="{BB962C8B-B14F-4D97-AF65-F5344CB8AC3E}">
        <p14:creationId xmlns:p14="http://schemas.microsoft.com/office/powerpoint/2010/main" val="4200078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7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806988" y="570844"/>
            <a:ext cx="6611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VERBS AT THE BEGGINING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94" name="Google Shape;294;p44"/>
          <p:cNvSpPr txBox="1">
            <a:spLocks noGrp="1"/>
          </p:cNvSpPr>
          <p:nvPr>
            <p:ph type="subTitle" idx="1"/>
          </p:nvPr>
        </p:nvSpPr>
        <p:spPr>
          <a:xfrm>
            <a:off x="806988" y="1422599"/>
            <a:ext cx="7387888" cy="3094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US" b="1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Sign</a:t>
            </a:r>
            <a:r>
              <a:rPr lang="en-US" b="0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 </a:t>
            </a:r>
            <a:r>
              <a:rPr lang="en-US" b="1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in</a:t>
            </a:r>
            <a:r>
              <a:rPr lang="en-US" b="0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 to the Zoom web portal.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US" b="1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Click</a:t>
            </a:r>
            <a:r>
              <a:rPr lang="en-US" b="0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 Meetings, and </a:t>
            </a:r>
            <a:r>
              <a:rPr lang="en-US" b="1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click</a:t>
            </a:r>
            <a:r>
              <a:rPr lang="en-US" b="0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 Schedule a Meeting.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US" b="1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Select</a:t>
            </a:r>
            <a:r>
              <a:rPr lang="en-US" b="0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 the meeting options. </a:t>
            </a:r>
            <a:r>
              <a:rPr lang="en-US" b="1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Note</a:t>
            </a:r>
            <a:r>
              <a:rPr lang="en-US" b="0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 that some of these options might not be available if they were disabled and locked to the off position at the account or group level. Topic: </a:t>
            </a:r>
            <a:r>
              <a:rPr lang="en-US" b="1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Enter</a:t>
            </a:r>
            <a:r>
              <a:rPr lang="en-US" b="0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 a topic or name for your meeting. ...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US" b="1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Save</a:t>
            </a:r>
            <a:r>
              <a:rPr lang="en-US" b="0" i="1" dirty="0">
                <a:solidFill>
                  <a:srgbClr val="202124"/>
                </a:solidFill>
                <a:effectLst/>
                <a:latin typeface="Manrope" panose="020B0604020202020204" charset="0"/>
              </a:rPr>
              <a:t> to finish.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s-MX"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MX" dirty="0">
                <a:solidFill>
                  <a:schemeClr val="tx1"/>
                </a:solidFill>
              </a:rPr>
              <a:t>PODEMOS TRADUCIR ESTAS ESTRUCTURAS DE MANERA </a:t>
            </a:r>
            <a:r>
              <a:rPr lang="es-MX" b="1" dirty="0">
                <a:solidFill>
                  <a:schemeClr val="tx1"/>
                </a:solidFill>
              </a:rPr>
              <a:t>FORMAL, INFORMAL O IMPERSONAL</a:t>
            </a:r>
            <a:r>
              <a:rPr lang="es-MX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9904734"/>
      </p:ext>
    </p:extLst>
  </p:cSld>
  <p:clrMapOvr>
    <a:masterClrMapping/>
  </p:clrMapOvr>
</p:sld>
</file>

<file path=ppt/theme/theme1.xml><?xml version="1.0" encoding="utf-8"?>
<a:theme xmlns:a="http://schemas.openxmlformats.org/drawingml/2006/main" name="High School Coexistence Days by Slidesgo">
  <a:themeElements>
    <a:clrScheme name="Simple Light">
      <a:dk1>
        <a:srgbClr val="6E41FE"/>
      </a:dk1>
      <a:lt1>
        <a:srgbClr val="F9F5F4"/>
      </a:lt1>
      <a:dk2>
        <a:srgbClr val="181818"/>
      </a:dk2>
      <a:lt2>
        <a:srgbClr val="B6F294"/>
      </a:lt2>
      <a:accent1>
        <a:srgbClr val="73A0F6"/>
      </a:accent1>
      <a:accent2>
        <a:srgbClr val="E2DED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E41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2568</TotalTime>
  <Words>1139</Words>
  <Application>Microsoft Office PowerPoint</Application>
  <PresentationFormat>Presentación en pantalla (16:9)</PresentationFormat>
  <Paragraphs>110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6" baseType="lpstr">
      <vt:lpstr>Arial</vt:lpstr>
      <vt:lpstr>Nunito Light</vt:lpstr>
      <vt:lpstr>Manrope</vt:lpstr>
      <vt:lpstr>Lexend</vt:lpstr>
      <vt:lpstr>Bebas Neue</vt:lpstr>
      <vt:lpstr>Wingdings</vt:lpstr>
      <vt:lpstr>High School Coexistence Days by Slidesgo</vt:lpstr>
      <vt:lpstr>Ingles Aplicado  a las TIC´s</vt:lpstr>
      <vt:lpstr>LET’S REVIEW!</vt:lpstr>
      <vt:lpstr>PALABRAS ESTRUCTURALES</vt:lpstr>
      <vt:lpstr>VERBOS AUXILIARES</vt:lpstr>
      <vt:lpstr>VERBOS MODALES /DEFECTIVOS </vt:lpstr>
      <vt:lpstr>ESTRUCTURAS DE TRADUCCION</vt:lpstr>
      <vt:lpstr>VOZ PASIVA</vt:lpstr>
      <vt:lpstr>Presentación de PowerPoint</vt:lpstr>
      <vt:lpstr>VERBS AT THE BEGGINING</vt:lpstr>
      <vt:lpstr>-ING FORMS</vt:lpstr>
      <vt:lpstr>LET’S PLAY</vt:lpstr>
      <vt:lpstr>ORACIONES IMPERSONALES </vt:lpstr>
      <vt:lpstr>ESTRUCTURAS CONDICIONALES </vt:lpstr>
      <vt:lpstr>APPS DE TRADUCCIÓN</vt:lpstr>
      <vt:lpstr>Let´s Practice</vt:lpstr>
      <vt:lpstr>TRANSLATE AND FIND MISTAKES </vt:lpstr>
      <vt:lpstr>TRANSLATE AND FIND MISTAKES </vt:lpstr>
      <vt:lpstr>TRANSLATE AND FIND MISTAKES </vt:lpstr>
      <vt:lpstr>BEFORE WE FINISH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School Coexistence Days</dc:title>
  <dc:creator>Tomas Mendez</dc:creator>
  <cp:lastModifiedBy>María Laura Figueroa Franceschini</cp:lastModifiedBy>
  <cp:revision>15</cp:revision>
  <dcterms:modified xsi:type="dcterms:W3CDTF">2023-07-05T11:02:41Z</dcterms:modified>
</cp:coreProperties>
</file>